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7" r:id="rId4"/>
    <p:sldId id="268" r:id="rId5"/>
    <p:sldId id="270" r:id="rId6"/>
    <p:sldId id="286" r:id="rId7"/>
    <p:sldId id="287" r:id="rId8"/>
    <p:sldId id="271" r:id="rId9"/>
    <p:sldId id="283" r:id="rId10"/>
    <p:sldId id="284" r:id="rId11"/>
    <p:sldId id="288" r:id="rId12"/>
    <p:sldId id="273" r:id="rId13"/>
    <p:sldId id="274" r:id="rId14"/>
    <p:sldId id="275" r:id="rId15"/>
    <p:sldId id="277" r:id="rId16"/>
    <p:sldId id="278" r:id="rId17"/>
    <p:sldId id="279" r:id="rId18"/>
    <p:sldId id="281" r:id="rId19"/>
    <p:sldId id="25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4D25"/>
    <a:srgbClr val="134D1A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loud.prezentacii.org/18/08/70934/images/scree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802" cy="686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21041870">
            <a:off x="326725" y="735196"/>
            <a:ext cx="7580099" cy="85110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>
                  <a:prstDash val="solid"/>
                </a:ln>
                <a:solidFill>
                  <a:srgbClr val="7030A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КОНСУЛЬТАТИВНЫЙ ПУНКТ</a:t>
            </a:r>
            <a:endParaRPr lang="ru-RU" sz="4800" b="1" dirty="0">
              <a:ln>
                <a:prstDash val="solid"/>
              </a:ln>
              <a:solidFill>
                <a:srgbClr val="7030A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76256" y="4725144"/>
            <a:ext cx="2261546" cy="11521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МДОУ «ЗАВОЛЖСКИЙ ДЕТСКИЙ САД «КОЛОСОК»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736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44000" cy="688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404664"/>
            <a:ext cx="7848872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Кадровое обеспечение консультативного  пункта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628800"/>
            <a:ext cx="7848872" cy="4824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ДОУ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 психолог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работник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22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44000" cy="688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1600" y="476672"/>
            <a:ext cx="6696744" cy="1152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29657" y="2065610"/>
            <a:ext cx="6912768" cy="27363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педагогической компетенции родителей (законных представителе), получивших методическую,  психолого-педагогическую, диагностическую и консультативную помощь.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85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44000" cy="688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404664"/>
            <a:ext cx="8568952" cy="12961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Организация психолого-педагогической помощи родителям (законным представителям) в Консультативном пункте строится на основе интеграции деятельности специалистов</a:t>
            </a:r>
            <a:endParaRPr lang="ru-RU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Detsad\Documents\Bluetooth\Share\IMG-20200305-WA00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2331"/>
            <a:ext cx="3676913" cy="25589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0" name="Picture 2" descr="C:\Users\Detsad\Documents\Bluetooth\Share\20200306_1050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514977"/>
            <a:ext cx="3996444" cy="22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C:\Users\Detsad\Desktop\IMG-20200306-WA00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737879"/>
            <a:ext cx="3111810" cy="41490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3788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1088"/>
            <a:ext cx="9144000" cy="688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404664"/>
            <a:ext cx="8856984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поможет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вам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</a:p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Вашему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ребенку:</a:t>
            </a:r>
          </a:p>
        </p:txBody>
      </p:sp>
      <p:pic>
        <p:nvPicPr>
          <p:cNvPr id="1026" name="Picture 2" descr="C:\Users\Detsad\Documents\Bluetooth\Share\IMG-f9454b97649a5cdd22c490c2c72c4bf0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195329"/>
            <a:ext cx="2620462" cy="3493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C:\Users\Detsad\Documents\Bluetooth\Share\20200311_0906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33762"/>
            <a:ext cx="3620662" cy="28558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539552" y="1556792"/>
            <a:ext cx="8280920" cy="16561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выявить эмоционально-личностные проблемы;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определить уровень развития познавательных процессов     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(внимания, память, мышление, воображение…);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проанализировать детско-родительские отношения;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проведет диагностическое обследование уровня психологической готовности ребенка к обучению в школе.</a:t>
            </a:r>
          </a:p>
        </p:txBody>
      </p:sp>
    </p:spTree>
    <p:extLst>
      <p:ext uri="{BB962C8B-B14F-4D97-AF65-F5344CB8AC3E}">
        <p14:creationId xmlns:p14="http://schemas.microsoft.com/office/powerpoint/2010/main" val="373361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44000" cy="688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404664"/>
            <a:ext cx="8208912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n w="1905">
                  <a:solidFill>
                    <a:prstClr val="white">
                      <a:lumMod val="95000"/>
                    </a:prstClr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ranklin Gothic Medium"/>
                <a:ea typeface="+mj-ea"/>
                <a:cs typeface="Tahoma" pitchFamily="34" charset="0"/>
              </a:rPr>
              <a:t>Старшая медицинская сестра</a:t>
            </a:r>
            <a:r>
              <a:rPr lang="ru-RU" sz="4400" b="1" dirty="0">
                <a:ln w="1905">
                  <a:solidFill>
                    <a:prstClr val="white">
                      <a:lumMod val="95000"/>
                    </a:prstClr>
                  </a:solidFill>
                </a:ln>
                <a:solidFill>
                  <a:srgbClr val="00339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ranklin Gothic Medium"/>
                <a:ea typeface="+mj-ea"/>
                <a:cs typeface="Tahoma" pitchFamily="34" charset="0"/>
              </a:rPr>
              <a:t/>
            </a:r>
            <a:br>
              <a:rPr lang="ru-RU" sz="4400" b="1" dirty="0">
                <a:ln w="1905">
                  <a:solidFill>
                    <a:prstClr val="white">
                      <a:lumMod val="95000"/>
                    </a:prstClr>
                  </a:solidFill>
                </a:ln>
                <a:solidFill>
                  <a:srgbClr val="00339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ranklin Gothic Medium"/>
                <a:ea typeface="+mj-ea"/>
                <a:cs typeface="Tahoma" pitchFamily="34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412776"/>
            <a:ext cx="7632848" cy="2304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60487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окажут помощь в составлении режима дня и организации   правильного питания ребенка;</a:t>
            </a:r>
          </a:p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60487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научат проводить закаливающие процедуры с учетом индивидуальных особенностей Вашего ребенка;</a:t>
            </a:r>
          </a:p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60487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дадут советы по вопросам профилактики различных   заболеваний</a:t>
            </a:r>
          </a:p>
        </p:txBody>
      </p:sp>
      <p:pic>
        <p:nvPicPr>
          <p:cNvPr id="4098" name="Picture 2" descr="C:\Users\Detsad\Documents\Bluetooth\Share\20200306_0954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717032"/>
            <a:ext cx="5266232" cy="2962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6923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44000" cy="688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88640"/>
            <a:ext cx="8640960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</a:t>
            </a:r>
            <a:b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консультативного пункта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628800"/>
            <a:ext cx="8208912" cy="2088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60487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покажут Вам различные приемы, игры, упражнения для познавательного и физического развития Вашего ребенка;</a:t>
            </a:r>
          </a:p>
          <a:p>
            <a:pPr marL="342900" lvl="0" indent="-342900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60487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проконсультируют Вас по вопросам воспитания, обучения и   развития Ваших детей.</a:t>
            </a:r>
          </a:p>
          <a:p>
            <a:pPr marL="342900" lvl="0" indent="-342900">
              <a:spcBef>
                <a:spcPct val="20000"/>
              </a:spcBef>
            </a:pPr>
            <a:endParaRPr lang="ru-RU" sz="3200" dirty="0">
              <a:solidFill>
                <a:srgbClr val="604878">
                  <a:lumMod val="50000"/>
                </a:srgbClr>
              </a:solidFill>
              <a:latin typeface="Franklin Gothic Book"/>
            </a:endParaRPr>
          </a:p>
        </p:txBody>
      </p:sp>
      <p:pic>
        <p:nvPicPr>
          <p:cNvPr id="5122" name="Picture 2" descr="C:\Users\Detsad\Documents\Bluetooth\Share\20200306_0948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05064"/>
            <a:ext cx="4536504" cy="25517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4" name="Picture 4" descr="C:\Users\Detsad\AppData\Local\Microsoft\Windows\Burn\Burn\фото 2016-2017\ФОТО сад\101CANON\IMG_01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592" y="2922488"/>
            <a:ext cx="3635896" cy="2726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9637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44000" cy="688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 descr="C:\Users\Detsad\AppData\Local\Microsoft\Windows\Burn\Burn\фото 2016-2017\флешка explay\101CANON\IMG_01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89040"/>
            <a:ext cx="3635896" cy="2726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0" name="Picture 2" descr="C:\Users\Detsad\AppData\Local\Microsoft\Windows\Burn\Burn\Документы1\фото сад\фото для О.В\Фото собрание\DSC031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889" y="3802999"/>
            <a:ext cx="3598672" cy="26990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1" name="Picture 3" descr="C:\Users\Detsad\AppData\Local\Microsoft\Windows\Burn\Burn\Документы1\фото сад\фото для О.В\Фото собрание\DSC031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509" y="137571"/>
            <a:ext cx="4355976" cy="32669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7581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44000" cy="688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C:\Users\Detsad\Documents\Bluetooth\Share\20200306_1049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687" y="3284984"/>
            <a:ext cx="5632626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899592" y="404664"/>
            <a:ext cx="7704856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340768"/>
            <a:ext cx="8064896" cy="18722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с прекрасным миром музыки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проконсультирует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по вопросам организации музыкального воспитания детей в семье.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31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44000" cy="688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692696"/>
            <a:ext cx="748883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A2B1E"/>
              </a:buClr>
              <a:buSzPct val="85000"/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Выводы</a:t>
            </a: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сопровождение детей, не посещающих детский сад - это система профессиональной деятельности специалистов ДОУ, направленная на создание социально-психологических условий для успешного воспитания, обучения и развития ребенка на каждом возрастном этапе.</a:t>
            </a:r>
          </a:p>
        </p:txBody>
      </p:sp>
    </p:spTree>
    <p:extLst>
      <p:ext uri="{BB962C8B-B14F-4D97-AF65-F5344CB8AC3E}">
        <p14:creationId xmlns:p14="http://schemas.microsoft.com/office/powerpoint/2010/main" val="238216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4.infourok.ru/uploads/ex/08a5/00131b74-0e0cb7c0/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155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1151620" y="3933056"/>
            <a:ext cx="6840760" cy="1080119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134D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4000" dirty="0">
              <a:solidFill>
                <a:srgbClr val="134D2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81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ds05.infourok.ru/uploads/ex/0e94/00025883-7461d6ae/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027"/>
            <a:ext cx="9144000" cy="6890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332656"/>
            <a:ext cx="7992888" cy="6192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80" y="332656"/>
            <a:ext cx="7632847" cy="1213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19" y="1546026"/>
            <a:ext cx="8172907" cy="2098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Потребность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получении психолого-педагогической помощи детям, не посещающим ДОУ , для обеспечения равных стартовых возможностей при поступлении в школу</a:t>
            </a:r>
          </a:p>
          <a:p>
            <a:pPr lvl="0"/>
            <a:endParaRPr lang="ru-RU" sz="2000" dirty="0">
              <a:solidFill>
                <a:srgbClr val="604878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19" y="2996952"/>
            <a:ext cx="8640961" cy="35283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достаточная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информированность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родителей в области современных игровых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средств.</a:t>
            </a:r>
          </a:p>
          <a:p>
            <a:pPr lvl="0">
              <a:buBlip>
                <a:blip r:embed="rId4"/>
              </a:buBlip>
            </a:pP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тсутствие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целенаправленного обучения родителей способам применения различных видов игровых средств и оборудования, организации на их основе развивающих игр, а также методам игрового взаимодействия с детьми.</a:t>
            </a:r>
          </a:p>
        </p:txBody>
      </p:sp>
    </p:spTree>
    <p:extLst>
      <p:ext uri="{BB962C8B-B14F-4D97-AF65-F5344CB8AC3E}">
        <p14:creationId xmlns:p14="http://schemas.microsoft.com/office/powerpoint/2010/main" val="171483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s://ds05.infourok.ru/uploads/ex/0e94/00025883-7461d6ae/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027"/>
            <a:ext cx="9144000" cy="6890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188640"/>
            <a:ext cx="8640960" cy="2160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создания Консультативного пункта является: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2708920"/>
            <a:ext cx="8136904" cy="25922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</a:pPr>
            <a:r>
              <a:rPr lang="ru-RU" sz="3200" dirty="0">
                <a:solidFill>
                  <a:srgbClr val="60487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обеспечение единства и преемственности семейного и общественного воспитания</a:t>
            </a:r>
          </a:p>
        </p:txBody>
      </p:sp>
    </p:spTree>
    <p:extLst>
      <p:ext uri="{BB962C8B-B14F-4D97-AF65-F5344CB8AC3E}">
        <p14:creationId xmlns:p14="http://schemas.microsoft.com/office/powerpoint/2010/main" val="401241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44000" cy="688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404664"/>
            <a:ext cx="8784976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n w="1905">
                  <a:solidFill>
                    <a:prstClr val="white">
                      <a:lumMod val="95000"/>
                    </a:prstClr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ranklin Gothic Medium"/>
                <a:ea typeface="+mj-ea"/>
                <a:cs typeface="Tahoma" pitchFamily="34" charset="0"/>
              </a:rPr>
              <a:t>Задачи Консультативного пункта 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340768"/>
            <a:ext cx="8784976" cy="51845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spcBef>
                <a:spcPct val="20000"/>
              </a:spcBef>
              <a:buBlip>
                <a:blip r:embed="rId3"/>
              </a:buBlip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оказание всесторонней помощи родителям (законным представителям) и детям 5-6 лет, не посещающим образовательные учреждения, в обеспечении равных стартовых возможностей при поступлении в школу; </a:t>
            </a:r>
          </a:p>
          <a:p>
            <a:pPr marL="342900" lvl="0" indent="-342900">
              <a:spcBef>
                <a:spcPct val="20000"/>
              </a:spcBef>
              <a:buBlip>
                <a:blip r:embed="rId3"/>
              </a:buBlip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оказание консультативной и практической помощи родителям (законным представителям) по различным вопросам воспитания, обучения и развития ребенка дошкольного возраста; </a:t>
            </a:r>
          </a:p>
          <a:p>
            <a:pPr marL="342900" lvl="0" indent="-342900">
              <a:spcBef>
                <a:spcPct val="20000"/>
              </a:spcBef>
              <a:buBlip>
                <a:blip r:embed="rId3"/>
              </a:buBlip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оказание содействия в социализации детей дошкольного возраста, не посещающих образовательные учреждения; </a:t>
            </a:r>
          </a:p>
          <a:p>
            <a:pPr marL="342900" lvl="0" indent="-342900">
              <a:spcBef>
                <a:spcPct val="20000"/>
              </a:spcBef>
              <a:buBlip>
                <a:blip r:embed="rId3"/>
              </a:buBlip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педагогических знаний родителей. </a:t>
            </a:r>
          </a:p>
        </p:txBody>
      </p:sp>
    </p:spTree>
    <p:extLst>
      <p:ext uri="{BB962C8B-B14F-4D97-AF65-F5344CB8AC3E}">
        <p14:creationId xmlns:p14="http://schemas.microsoft.com/office/powerpoint/2010/main" val="17350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44000" cy="688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404664"/>
            <a:ext cx="8928992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Принципы организации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работы консультационного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пункта: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844824"/>
            <a:ext cx="8424936" cy="4680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spcBef>
                <a:spcPct val="20000"/>
              </a:spcBef>
              <a:buBlip>
                <a:blip r:embed="rId3"/>
              </a:buBlip>
            </a:pPr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ct val="20000"/>
              </a:spcBef>
              <a:buBlip>
                <a:blip r:embed="rId3"/>
              </a:buBlip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принцип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конфиденциальности: информация об особенностях ребенка и его семье не разглашается без согласия родителей; </a:t>
            </a:r>
          </a:p>
          <a:p>
            <a:pPr marL="342900" lvl="0" indent="-342900">
              <a:spcBef>
                <a:spcPct val="20000"/>
              </a:spcBef>
              <a:buBlip>
                <a:blip r:embed="rId3"/>
              </a:buBlip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принцип комплексности: работа с ребенком и его семьей осуществляется командой специалистов разного профиля;</a:t>
            </a:r>
          </a:p>
          <a:p>
            <a:pPr marL="342900" lvl="0" indent="-342900">
              <a:spcBef>
                <a:spcPct val="20000"/>
              </a:spcBef>
              <a:buBlip>
                <a:blip r:embed="rId3"/>
              </a:buBlip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принцип научности: информация, предоставляемая учреждением должна быть достоверной и иметь научную основу;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342900" lvl="0" indent="-342900">
              <a:spcBef>
                <a:spcPct val="20000"/>
              </a:spcBef>
              <a:buBlip>
                <a:blip r:embed="rId3"/>
              </a:buBlip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принцип доступности: все информация для родителей дается в доступной форме без использования излишней терминологии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lvl="0" indent="-342900">
              <a:spcBef>
                <a:spcPct val="20000"/>
              </a:spcBef>
              <a:buBlip>
                <a:blip r:embed="rId3"/>
              </a:buBlip>
            </a:pP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ct val="20000"/>
              </a:spcBef>
            </a:pP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Blip>
                <a:blip r:embed="rId3"/>
              </a:buBlip>
            </a:pP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04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44000" cy="688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404664"/>
            <a:ext cx="8208912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работы консультативного пункта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484784"/>
            <a:ext cx="7056784" cy="5760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Запрос родителей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5136" y="2660126"/>
            <a:ext cx="7056784" cy="5760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Запись к специалистам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14578" y="3904595"/>
            <a:ext cx="7056784" cy="5760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 специалистов по запросу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5013176"/>
            <a:ext cx="7056784" cy="5760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родителям и ребёнку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139951" y="2060848"/>
            <a:ext cx="403019" cy="4646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256628" y="4548538"/>
            <a:ext cx="403019" cy="4646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4168981" y="3250299"/>
            <a:ext cx="403019" cy="4646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06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44000" cy="688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404664"/>
            <a:ext cx="7848872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регулирующие работу консультативного пункта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628800"/>
            <a:ext cx="7848872" cy="4824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 создании консультативного пункта;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консультативном пункте;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работы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пункта, заверенный руководителем ДОУ;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0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7" y="0"/>
            <a:ext cx="9144000" cy="688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476672"/>
            <a:ext cx="8496944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Формы работы с родителями и детьми</a:t>
            </a:r>
            <a:endParaRPr lang="ru-RU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900184" y="2610803"/>
            <a:ext cx="1368152" cy="1712317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1043608" y="1884957"/>
            <a:ext cx="1368152" cy="1712317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829761" y="1628800"/>
            <a:ext cx="1368152" cy="1712317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4725144"/>
            <a:ext cx="2664296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Индивидуальная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80014" y="5445224"/>
            <a:ext cx="2664296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Подгрупповая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81689" y="4718631"/>
            <a:ext cx="2664296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Групповая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77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13"/>
            <a:ext cx="9144000" cy="688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404664"/>
            <a:ext cx="7848872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Формы организации деятельности 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Консультативного пункта: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628800"/>
            <a:ext cx="7848872" cy="4824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Информирование об услугах;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Индивидуальные </a:t>
            </a: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групповые (очные) консультации;</a:t>
            </a:r>
          </a:p>
          <a:p>
            <a:pPr>
              <a:lnSpc>
                <a:spcPct val="90000"/>
              </a:lnSpc>
            </a:pP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Дистанционное консультирование;</a:t>
            </a:r>
          </a:p>
          <a:p>
            <a:pPr>
              <a:lnSpc>
                <a:spcPct val="90000"/>
              </a:lnSpc>
            </a:pP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Совместные с родителями тренинги, дискуссии;</a:t>
            </a:r>
          </a:p>
          <a:p>
            <a:pPr>
              <a:lnSpc>
                <a:spcPct val="90000"/>
              </a:lnSpc>
            </a:pP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Диагностические занятия с ребёнком в присутствии родителей;</a:t>
            </a:r>
          </a:p>
          <a:p>
            <a:pPr>
              <a:lnSpc>
                <a:spcPct val="90000"/>
              </a:lnSpc>
            </a:pP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Совместные занятия с родителями и с детьми;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Мастер-классы;</a:t>
            </a:r>
            <a:endParaRPr lang="ru-RU" alt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Экскурсии-знакомства;</a:t>
            </a:r>
          </a:p>
          <a:p>
            <a:pPr>
              <a:lnSpc>
                <a:spcPct val="90000"/>
              </a:lnSpc>
            </a:pPr>
            <a:r>
              <a:rPr lang="ru-RU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ключевых ситуаций по созданию условий для игровой деятельности и воспитанию детей в семье.</a:t>
            </a: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9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480</Words>
  <Application>Microsoft Office PowerPoint</Application>
  <PresentationFormat>Экран (4:3)</PresentationFormat>
  <Paragraphs>73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Ольга</cp:lastModifiedBy>
  <cp:revision>38</cp:revision>
  <dcterms:created xsi:type="dcterms:W3CDTF">2020-03-03T15:32:01Z</dcterms:created>
  <dcterms:modified xsi:type="dcterms:W3CDTF">2020-03-11T14:04:18Z</dcterms:modified>
</cp:coreProperties>
</file>