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1" r:id="rId12"/>
    <p:sldId id="268" r:id="rId13"/>
    <p:sldId id="269" r:id="rId14"/>
    <p:sldId id="257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308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xn--80aagbidn3da3ah4b.xn--p1ai/wp-content/uploads/2019/06/1190119712354075_b.jpg"/>
          <p:cNvPicPr>
            <a:picLocks noChangeAspect="1" noChangeArrowheads="1"/>
          </p:cNvPicPr>
          <p:nvPr/>
        </p:nvPicPr>
        <p:blipFill>
          <a:blip r:embed="rId2"/>
          <a:srcRect t="19775" r="568" b="28955"/>
          <a:stretch>
            <a:fillRect/>
          </a:stretch>
        </p:blipFill>
        <p:spPr bwMode="auto">
          <a:xfrm>
            <a:off x="0" y="2143116"/>
            <a:ext cx="9144000" cy="471488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44624"/>
            <a:ext cx="7929618" cy="12241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«Развитие осознанной двигательной деятельности старших дошкольников на прогулке»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768" y="3571876"/>
            <a:ext cx="2500330" cy="1225276"/>
          </a:xfrm>
        </p:spPr>
        <p:txBody>
          <a:bodyPr>
            <a:normAutofit/>
          </a:bodyPr>
          <a:lstStyle/>
          <a:p>
            <a:pPr algn="l"/>
            <a:r>
              <a:rPr lang="ru-RU" sz="2000" i="1" dirty="0" smtClean="0">
                <a:solidFill>
                  <a:schemeClr val="tx2"/>
                </a:solidFill>
              </a:rPr>
              <a:t>Подготовила: </a:t>
            </a:r>
          </a:p>
          <a:p>
            <a:pPr algn="l"/>
            <a:r>
              <a:rPr lang="ru-RU" sz="2000" i="1" dirty="0" err="1" smtClean="0">
                <a:solidFill>
                  <a:schemeClr val="tx2"/>
                </a:solidFill>
              </a:rPr>
              <a:t>Снеткова</a:t>
            </a:r>
            <a:r>
              <a:rPr lang="ru-RU" sz="2000" i="1" dirty="0" smtClean="0">
                <a:solidFill>
                  <a:schemeClr val="tx2"/>
                </a:solidFill>
              </a:rPr>
              <a:t> А.Ю.,</a:t>
            </a:r>
          </a:p>
          <a:p>
            <a:pPr algn="l"/>
            <a:r>
              <a:rPr lang="ru-RU" sz="2000" i="1" dirty="0" smtClean="0">
                <a:solidFill>
                  <a:schemeClr val="tx2"/>
                </a:solidFill>
              </a:rPr>
              <a:t>воспитатель</a:t>
            </a:r>
            <a:endParaRPr lang="ru-RU" sz="2000" i="1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43240" y="6590908"/>
            <a:ext cx="32861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</a:t>
            </a:r>
            <a:r>
              <a:rPr lang="ru-RU" sz="1600" b="1" dirty="0" smtClean="0"/>
              <a:t>ос. Заволжский, 2020</a:t>
            </a:r>
            <a:endParaRPr lang="ru-RU" sz="1600" b="1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0703" y="1412776"/>
            <a:ext cx="3500430" cy="15121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algn="just"/>
            <a:r>
              <a:rPr lang="ru-RU" sz="2000" i="1" spc="-1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cs typeface="Times New Roman" pitchFamily="18" charset="0"/>
              </a:rPr>
              <a:t>«Чтобы сделать ребенка умным и рассудительным, сделайте его крепким и здоровым: пусть он работает, действует, бегает, кричит, пусть он находится в постоянном движении»</a:t>
            </a:r>
            <a:r>
              <a:rPr lang="ru-RU" sz="2000" i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Times New Roman" pitchFamily="18" charset="0"/>
              </a:rPr>
              <a:t> </a:t>
            </a:r>
            <a:endParaRPr lang="ru-RU" sz="2000" i="1" spc="-1" dirty="0" smtClean="0">
              <a:solidFill>
                <a:srgbClr val="FF0000"/>
              </a:solidFill>
              <a:uFill>
                <a:solidFill>
                  <a:srgbClr val="FFFFFF"/>
                </a:solidFill>
              </a:uFill>
              <a:cs typeface="Times New Roman" pitchFamily="18" charset="0"/>
            </a:endParaRPr>
          </a:p>
          <a:p>
            <a:pPr algn="r"/>
            <a:r>
              <a:rPr lang="ru-RU" sz="2000" i="1" spc="-1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Times New Roman" pitchFamily="18" charset="0"/>
              </a:rPr>
              <a:t>Жан </a:t>
            </a:r>
            <a:r>
              <a:rPr lang="ru-RU" sz="2000" i="1" spc="-1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Times New Roman" pitchFamily="18" charset="0"/>
              </a:rPr>
              <a:t>Жак </a:t>
            </a:r>
            <a:r>
              <a:rPr lang="ru-RU" sz="2000" i="1" spc="-1" dirty="0" smtClean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cs typeface="Times New Roman" pitchFamily="18" charset="0"/>
              </a:rPr>
              <a:t>Руссо</a:t>
            </a:r>
            <a:endParaRPr lang="ru-RU" sz="2000" i="1" spc="-1" dirty="0">
              <a:solidFill>
                <a:srgbClr val="FF0000"/>
              </a:solidFill>
              <a:uFill>
                <a:solidFill>
                  <a:srgbClr val="FFFFFF"/>
                </a:solidFill>
              </a:uFill>
              <a:cs typeface="Times New Roman" pitchFamily="18" charset="0"/>
            </a:endParaRPr>
          </a:p>
          <a:p>
            <a:pPr algn="r"/>
            <a:endParaRPr lang="ru-RU" sz="20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cs typeface="Times New Roman" pitchFamily="18" charset="0"/>
            </a:endParaRPr>
          </a:p>
          <a:p>
            <a:pPr algn="just"/>
            <a:endParaRPr lang="ru-RU" sz="2000" spc="-1" dirty="0" smtClean="0">
              <a:solidFill>
                <a:srgbClr val="0070C0"/>
              </a:solidFill>
              <a:uFill>
                <a:solidFill>
                  <a:srgbClr val="FFFFFF"/>
                </a:solidFill>
              </a:uFill>
              <a:cs typeface="Times New Roman" pitchFamily="18" charset="0"/>
            </a:endParaRPr>
          </a:p>
          <a:p>
            <a:pPr algn="just"/>
            <a:endParaRPr lang="ru-RU" sz="2000" spc="-1" dirty="0">
              <a:solidFill>
                <a:srgbClr val="0070C0"/>
              </a:solidFill>
              <a:uFill>
                <a:solidFill>
                  <a:srgbClr val="FFFFFF"/>
                </a:solidFill>
              </a:uFill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xn--80aagbidn3da3ah4b.xn--p1ai/wp-content/uploads/2019/06/1190119712354075_b.jpg"/>
          <p:cNvPicPr>
            <a:picLocks noChangeAspect="1" noChangeArrowheads="1"/>
          </p:cNvPicPr>
          <p:nvPr/>
        </p:nvPicPr>
        <p:blipFill>
          <a:blip r:embed="rId2" cstate="print"/>
          <a:srcRect t="19775" r="568" b="28955"/>
          <a:stretch>
            <a:fillRect/>
          </a:stretch>
        </p:blipFill>
        <p:spPr bwMode="auto">
          <a:xfrm flipH="1">
            <a:off x="5786414" y="5126742"/>
            <a:ext cx="3357586" cy="17312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74"/>
            <a:ext cx="825820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Примерный подбор игр и упражнений для проведения на прогулке летом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214282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2000240"/>
            <a:ext cx="8286808" cy="10001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>1. Подвижная игра с бегом «Весёлые соревнования».</a:t>
            </a:r>
          </a:p>
          <a:p>
            <a:pPr algn="ctr"/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3214686"/>
            <a:ext cx="8286808" cy="11430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>2. Езда на велосипеде по прямой, по кругу, змейкой </a:t>
            </a:r>
            <a:r>
              <a:rPr lang="ru-RU" sz="2800" i="1" dirty="0" smtClean="0"/>
              <a:t>(с разной скоростью)</a:t>
            </a:r>
            <a:r>
              <a:rPr lang="ru-RU" sz="2800" dirty="0" smtClean="0"/>
              <a:t>.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4572008"/>
            <a:ext cx="8286808" cy="10715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>3. Метание мешочков с песком вдаль.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xn--80aagbidn3da3ah4b.xn--p1ai/wp-content/uploads/2019/06/1190119712354075_b.jpg"/>
          <p:cNvPicPr>
            <a:picLocks noChangeAspect="1" noChangeArrowheads="1"/>
          </p:cNvPicPr>
          <p:nvPr/>
        </p:nvPicPr>
        <p:blipFill>
          <a:blip r:embed="rId2" cstate="print"/>
          <a:srcRect t="19775" r="568" b="28955"/>
          <a:stretch>
            <a:fillRect/>
          </a:stretch>
        </p:blipFill>
        <p:spPr bwMode="auto">
          <a:xfrm flipH="1">
            <a:off x="5786414" y="5126742"/>
            <a:ext cx="3357586" cy="17312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74"/>
            <a:ext cx="91440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Игры и упражнения для проведения прогулки в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весеннее - осенний период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214282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2000240"/>
            <a:ext cx="8286808" cy="10001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>1. Подвижная игра с бегом «Догони свою пару».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3214686"/>
            <a:ext cx="8286808" cy="11430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>2. Прокатывание обруча по ровной дорожке</a:t>
            </a:r>
            <a:r>
              <a:rPr lang="ru-RU" sz="2800" i="1" dirty="0" smtClean="0"/>
              <a:t>.</a:t>
            </a:r>
            <a:endParaRPr lang="ru-RU" sz="2800" dirty="0" smtClean="0"/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4572008"/>
            <a:ext cx="8286808" cy="10715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>3. Прыжки через скакалку разными способами.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xn--80aagbidn3da3ah4b.xn--p1ai/wp-content/uploads/2019/06/1190119712354075_b.jpg"/>
          <p:cNvPicPr>
            <a:picLocks noChangeAspect="1" noChangeArrowheads="1"/>
          </p:cNvPicPr>
          <p:nvPr/>
        </p:nvPicPr>
        <p:blipFill>
          <a:blip r:embed="rId2" cstate="print"/>
          <a:srcRect t="19775" r="568" b="28955"/>
          <a:stretch>
            <a:fillRect/>
          </a:stretch>
        </p:blipFill>
        <p:spPr bwMode="auto">
          <a:xfrm flipH="1">
            <a:off x="5786414" y="5126742"/>
            <a:ext cx="3357586" cy="17312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Игры и упражнения для проведения на прогулке зимой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214282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3214686"/>
            <a:ext cx="8286808" cy="114300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>2. Катание на санках. Игра - эстафета «Гонки санок».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4572008"/>
            <a:ext cx="8286808" cy="107157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>3. Прыжки со снежных валов.</a:t>
            </a:r>
          </a:p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2000240"/>
            <a:ext cx="8286808" cy="10001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/>
              <a:t>1. Подвижная игра с бегом</a:t>
            </a:r>
            <a:r>
              <a:rPr lang="ru-RU" sz="2800" i="1" dirty="0" smtClean="0"/>
              <a:t> </a:t>
            </a:r>
            <a:r>
              <a:rPr lang="ru-RU" sz="2800" dirty="0" smtClean="0"/>
              <a:t>«Быстро возьми, быстро положи».</a:t>
            </a:r>
            <a:endParaRPr lang="ru-RU" sz="28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xn--80aagbidn3da3ah4b.xn--p1ai/wp-content/uploads/2019/06/1190119712354075_b.jpg"/>
          <p:cNvPicPr>
            <a:picLocks noChangeAspect="1" noChangeArrowheads="1"/>
          </p:cNvPicPr>
          <p:nvPr/>
        </p:nvPicPr>
        <p:blipFill>
          <a:blip r:embed="rId2" cstate="print"/>
          <a:srcRect l="29173" t="19775" r="568" b="28955"/>
          <a:stretch>
            <a:fillRect/>
          </a:stretch>
        </p:blipFill>
        <p:spPr bwMode="auto">
          <a:xfrm flipH="1">
            <a:off x="3857620" y="3000372"/>
            <a:ext cx="5286380" cy="38576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Заключение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4752528" cy="511256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i="1" dirty="0" smtClean="0"/>
              <a:t>В процессе ежедневного проведения на прогулке подвижных игр и физических упражнений расширяется </a:t>
            </a: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двигательный опыт детей</a:t>
            </a:r>
            <a:r>
              <a:rPr lang="ru-RU" i="1" dirty="0" smtClean="0"/>
              <a:t>, совершенствуются имеющиеся у них навыки в основных движениях; развиваются ловкость, быстрота, выносливость; формируются самостоятельность, активность, положительные взаимоотношения со сверстниками.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214282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0" y="6572272"/>
            <a:ext cx="9144000" cy="28572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-45719"/>
            <a:ext cx="9144000" cy="26000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929718" y="0"/>
            <a:ext cx="214282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.pinimg.com/originals/dc/c6/09/dcc6096e5c28ec7b7533018039660bd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487651"/>
            <a:ext cx="4000528" cy="4370349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785786" y="1428736"/>
            <a:ext cx="792961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Спасибо за внимание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648" y="2489561"/>
            <a:ext cx="2035382" cy="1526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3280794" y="40249"/>
            <a:ext cx="2582412" cy="1936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678" y="4206205"/>
            <a:ext cx="3323861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529" y="4869160"/>
            <a:ext cx="2459765" cy="1844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34197"/>
            <a:ext cx="3419872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40681"/>
            <a:ext cx="3109050" cy="1848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680" y="140681"/>
            <a:ext cx="3186320" cy="1792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04" y="2420889"/>
            <a:ext cx="2068728" cy="1551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xn--80aagbidn3da3ah4b.xn--p1ai/wp-content/uploads/2019/06/1190119712354075_b.jpg"/>
          <p:cNvPicPr>
            <a:picLocks noChangeAspect="1" noChangeArrowheads="1"/>
          </p:cNvPicPr>
          <p:nvPr/>
        </p:nvPicPr>
        <p:blipFill>
          <a:blip r:embed="rId2" cstate="print"/>
          <a:srcRect t="19775" r="568" b="28955"/>
          <a:stretch>
            <a:fillRect/>
          </a:stretch>
        </p:blipFill>
        <p:spPr bwMode="auto">
          <a:xfrm flipH="1">
            <a:off x="5786414" y="5126742"/>
            <a:ext cx="3357586" cy="17312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Актуальность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214282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71472" y="1785926"/>
            <a:ext cx="2214578" cy="207170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ФГОС ДО</a:t>
            </a:r>
          </a:p>
          <a:p>
            <a:pPr algn="ctr"/>
            <a:r>
              <a:rPr lang="ru-RU" dirty="0" smtClean="0"/>
              <a:t>(п.1.6.1)</a:t>
            </a:r>
            <a:endParaRPr lang="ru-RU" dirty="0"/>
          </a:p>
        </p:txBody>
      </p:sp>
      <p:sp>
        <p:nvSpPr>
          <p:cNvPr id="15" name="Нашивка 14"/>
          <p:cNvSpPr/>
          <p:nvPr/>
        </p:nvSpPr>
        <p:spPr>
          <a:xfrm>
            <a:off x="2786050" y="2285992"/>
            <a:ext cx="428628" cy="1000132"/>
          </a:xfrm>
          <a:prstGeom prst="chevron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57554" y="1857364"/>
            <a:ext cx="5500726" cy="17145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охрана и укрепление физического здоровья детей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16200000">
            <a:off x="4500562" y="3500438"/>
            <a:ext cx="428628" cy="1000132"/>
          </a:xfrm>
          <a:prstGeom prst="chevron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000100" y="4714884"/>
            <a:ext cx="5214974" cy="1357322"/>
          </a:xfrm>
          <a:prstGeom prst="round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ДВИГАТЕЛЬНАЯ АКТИВНОСТЬ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Нашивка 18"/>
          <p:cNvSpPr/>
          <p:nvPr/>
        </p:nvSpPr>
        <p:spPr>
          <a:xfrm rot="16200000">
            <a:off x="4500562" y="3786190"/>
            <a:ext cx="428628" cy="1000132"/>
          </a:xfrm>
          <a:prstGeom prst="chevron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единительная линия 13"/>
          <p:cNvCxnSpPr/>
          <p:nvPr/>
        </p:nvCxnSpPr>
        <p:spPr>
          <a:xfrm rot="5400000">
            <a:off x="1965307" y="3250405"/>
            <a:ext cx="21352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071802" y="1785926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071802" y="2786058"/>
            <a:ext cx="71438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http://xn--80aagbidn3da3ah4b.xn--p1ai/wp-content/uploads/2019/06/1190119712354075_b.jpg"/>
          <p:cNvPicPr>
            <a:picLocks noChangeAspect="1" noChangeArrowheads="1"/>
          </p:cNvPicPr>
          <p:nvPr/>
        </p:nvPicPr>
        <p:blipFill>
          <a:blip r:embed="rId2" cstate="print"/>
          <a:srcRect t="19775" r="568" b="42145"/>
          <a:stretch>
            <a:fillRect/>
          </a:stretch>
        </p:blipFill>
        <p:spPr bwMode="auto">
          <a:xfrm flipH="1">
            <a:off x="5786414" y="5572140"/>
            <a:ext cx="3357586" cy="1285860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928662" y="3357562"/>
            <a:ext cx="7786742" cy="2286016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Прогулка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3429000"/>
            <a:ext cx="7972452" cy="26971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один из важнейших режимных моментов, во время которого дети могут достаточно полно реализовать свои двигательные потребности.</a:t>
            </a:r>
            <a:r>
              <a:rPr lang="ru-RU" i="1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214282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857224" y="1357298"/>
            <a:ext cx="2428892" cy="1857388"/>
          </a:xfrm>
          <a:prstGeom prst="hexag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ПРОГУЛКА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643306" y="1500174"/>
            <a:ext cx="4429156" cy="642942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УТРЕННЯЯ</a:t>
            </a:r>
            <a:endParaRPr lang="ru-RU" sz="2400" dirty="0"/>
          </a:p>
        </p:txBody>
      </p:sp>
      <p:sp>
        <p:nvSpPr>
          <p:cNvPr id="10" name="Пятиугольник 9"/>
          <p:cNvSpPr/>
          <p:nvPr/>
        </p:nvSpPr>
        <p:spPr>
          <a:xfrm>
            <a:off x="3643306" y="2357430"/>
            <a:ext cx="4429156" cy="642942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ВЕЧЕРНЯЯ</a:t>
            </a:r>
            <a:endParaRPr lang="ru-RU" sz="2400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500298" y="1500174"/>
            <a:ext cx="6429420" cy="5000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http://xn--80aagbidn3da3ah4b.xn--p1ai/wp-content/uploads/2019/06/1190119712354075_b.jpg"/>
          <p:cNvPicPr>
            <a:picLocks noChangeAspect="1" noChangeArrowheads="1"/>
          </p:cNvPicPr>
          <p:nvPr/>
        </p:nvPicPr>
        <p:blipFill>
          <a:blip r:embed="rId2" cstate="print"/>
          <a:srcRect l="28315" t="19775" r="17108" b="28955"/>
          <a:stretch>
            <a:fillRect/>
          </a:stretch>
        </p:blipFill>
        <p:spPr bwMode="auto">
          <a:xfrm flipH="1">
            <a:off x="-1" y="4572008"/>
            <a:ext cx="2433468" cy="22859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Вариативные формы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43206" y="1571636"/>
            <a:ext cx="6215074" cy="5357826"/>
          </a:xfrm>
        </p:spPr>
        <p:txBody>
          <a:bodyPr>
            <a:normAutofit fontScale="70000" lnSpcReduction="20000"/>
          </a:bodyPr>
          <a:lstStyle/>
          <a:p>
            <a:pPr algn="just">
              <a:buFontTx/>
              <a:buChar char="-"/>
            </a:pPr>
            <a:r>
              <a:rPr lang="ru-RU" dirty="0" smtClean="0"/>
              <a:t>индивидуальная работа с ребенком (дыхательные упражнения, упражнения на подвижность и т.д.);</a:t>
            </a:r>
          </a:p>
          <a:p>
            <a:pPr algn="just">
              <a:buFontTx/>
              <a:buChar char="-"/>
            </a:pPr>
            <a:r>
              <a:rPr lang="ru-RU" dirty="0" smtClean="0"/>
              <a:t>групповые подвижные/малоподвижные игры;</a:t>
            </a:r>
          </a:p>
          <a:p>
            <a:pPr algn="just">
              <a:buFontTx/>
              <a:buChar char="-"/>
            </a:pPr>
            <a:r>
              <a:rPr lang="ru-RU" dirty="0" smtClean="0"/>
              <a:t>спортивные игры и упражнения;</a:t>
            </a:r>
          </a:p>
          <a:p>
            <a:pPr algn="just">
              <a:buFontTx/>
              <a:buChar char="-"/>
            </a:pPr>
            <a:r>
              <a:rPr lang="ru-RU" dirty="0" smtClean="0"/>
              <a:t>самостоятельная двигательная активность детей;</a:t>
            </a:r>
          </a:p>
          <a:p>
            <a:pPr algn="just">
              <a:buFontTx/>
              <a:buChar char="-"/>
            </a:pPr>
            <a:r>
              <a:rPr lang="ru-RU" dirty="0" smtClean="0"/>
              <a:t>эстафеты;</a:t>
            </a:r>
          </a:p>
          <a:p>
            <a:pPr algn="just">
              <a:buFontTx/>
              <a:buChar char="-"/>
            </a:pPr>
            <a:r>
              <a:rPr lang="ru-RU" dirty="0" smtClean="0"/>
              <a:t>спортивные праздники;</a:t>
            </a:r>
          </a:p>
          <a:p>
            <a:pPr algn="just">
              <a:buFontTx/>
              <a:buChar char="-"/>
            </a:pPr>
            <a:r>
              <a:rPr lang="ru-RU" dirty="0" smtClean="0"/>
              <a:t>квест-игры физической направленности;</a:t>
            </a:r>
          </a:p>
          <a:p>
            <a:pPr algn="just">
              <a:buFontTx/>
              <a:buChar char="-"/>
            </a:pPr>
            <a:r>
              <a:rPr lang="ru-RU" dirty="0" smtClean="0"/>
              <a:t>трудовые поручения (чистка дорожек от снега, сбор сухих листьев и пр.);</a:t>
            </a:r>
          </a:p>
          <a:p>
            <a:pPr algn="just">
              <a:buFontTx/>
              <a:buChar char="-"/>
            </a:pPr>
            <a:r>
              <a:rPr lang="ru-RU" dirty="0" smtClean="0"/>
              <a:t>построение и ходьба колонной (в момент передвижения по  уличной территории ДОУ).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214282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 rot="16200000">
            <a:off x="-250065" y="2107397"/>
            <a:ext cx="3214710" cy="1857388"/>
          </a:xfrm>
          <a:prstGeom prst="hexagon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ДВИГАТЕЛЬНАЯ АКТИВНОСТЬ НА ПРОГУЛКЕ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Нашивка 8"/>
          <p:cNvSpPr/>
          <p:nvPr/>
        </p:nvSpPr>
        <p:spPr>
          <a:xfrm>
            <a:off x="2000232" y="2714620"/>
            <a:ext cx="428628" cy="1000132"/>
          </a:xfrm>
          <a:prstGeom prst="chevron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2152632" y="2714620"/>
            <a:ext cx="428628" cy="1000132"/>
          </a:xfrm>
          <a:prstGeom prst="chevron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xn--80aagbidn3da3ah4b.xn--p1ai/wp-content/uploads/2019/06/1190119712354075_b.jpg"/>
          <p:cNvPicPr>
            <a:picLocks noChangeAspect="1" noChangeArrowheads="1"/>
          </p:cNvPicPr>
          <p:nvPr/>
        </p:nvPicPr>
        <p:blipFill>
          <a:blip r:embed="rId2" cstate="print"/>
          <a:srcRect l="8463" t="19775" r="568" b="34741"/>
          <a:stretch>
            <a:fillRect/>
          </a:stretch>
        </p:blipFill>
        <p:spPr bwMode="auto">
          <a:xfrm flipH="1">
            <a:off x="4572000" y="4572008"/>
            <a:ext cx="4572000" cy="22859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Планирование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214282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57224" y="1500174"/>
            <a:ext cx="3643338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smtClean="0"/>
              <a:t>1</a:t>
            </a:r>
            <a:r>
              <a:rPr lang="ru-RU" smtClean="0"/>
              <a:t> групповая </a:t>
            </a:r>
            <a:r>
              <a:rPr lang="ru-RU" dirty="0" smtClean="0"/>
              <a:t>подвижная игра и </a:t>
            </a:r>
            <a:r>
              <a:rPr lang="ru-RU" b="1" i="1" dirty="0" smtClean="0"/>
              <a:t>2-3</a:t>
            </a:r>
            <a:r>
              <a:rPr lang="ru-RU" dirty="0" smtClean="0"/>
              <a:t> игры с подгруппами детей.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85786" y="2500306"/>
            <a:ext cx="3714776" cy="392909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Спортивные игры: </a:t>
            </a:r>
          </a:p>
          <a:p>
            <a:pPr algn="ctr"/>
            <a:r>
              <a:rPr lang="ru-RU" b="1" u="sng" dirty="0" smtClean="0"/>
              <a:t>зимой</a:t>
            </a:r>
            <a:r>
              <a:rPr lang="ru-RU" dirty="0" smtClean="0"/>
              <a:t> - хоккей, </a:t>
            </a:r>
          </a:p>
          <a:p>
            <a:pPr algn="ctr"/>
            <a:r>
              <a:rPr lang="ru-RU" b="1" u="sng" dirty="0" smtClean="0"/>
              <a:t>весной, летом, осенью </a:t>
            </a:r>
            <a:r>
              <a:rPr lang="ru-RU" dirty="0" smtClean="0"/>
              <a:t>- футбол, баскетбол, бадминтон, настольный теннис, городки.</a:t>
            </a:r>
          </a:p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Спортивные упражнения: </a:t>
            </a:r>
            <a:r>
              <a:rPr lang="ru-RU" b="1" u="sng" dirty="0" smtClean="0"/>
              <a:t>зимой</a:t>
            </a:r>
            <a:r>
              <a:rPr lang="ru-RU" dirty="0" smtClean="0"/>
              <a:t> - катания на санках, скольжение по ледяным дорожкам, ходьба на лыжах;</a:t>
            </a:r>
          </a:p>
          <a:p>
            <a:pPr algn="ctr"/>
            <a:r>
              <a:rPr lang="ru-RU" dirty="0" smtClean="0"/>
              <a:t> </a:t>
            </a:r>
            <a:r>
              <a:rPr lang="ru-RU" b="1" u="sng" dirty="0" smtClean="0"/>
              <a:t>весной, летом, осенью - </a:t>
            </a:r>
            <a:r>
              <a:rPr lang="ru-RU" dirty="0" smtClean="0"/>
              <a:t>катание на велосипеде, самокатах. 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6314" y="1500174"/>
            <a:ext cx="3929090" cy="314327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Вечером</a:t>
            </a:r>
            <a:r>
              <a:rPr lang="ru-RU" dirty="0" smtClean="0"/>
              <a:t>, перед уходом детей, лучше организовать </a:t>
            </a:r>
            <a:r>
              <a:rPr lang="ru-RU" b="1" dirty="0" smtClean="0"/>
              <a:t>спокойную двигательную</a:t>
            </a:r>
            <a:r>
              <a:rPr lang="ru-RU" dirty="0" smtClean="0"/>
              <a:t> </a:t>
            </a:r>
          </a:p>
          <a:p>
            <a:pPr algn="ctr"/>
            <a:r>
              <a:rPr lang="ru-RU" b="1" dirty="0" smtClean="0"/>
              <a:t>деятельность</a:t>
            </a:r>
            <a:r>
              <a:rPr lang="ru-RU" dirty="0" smtClean="0"/>
              <a:t> - малоподвижные игры, дыхательные упражнения, упражнения на подвижность и т. д.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571472" y="4572008"/>
            <a:ext cx="8358246" cy="785818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3286124"/>
            <a:ext cx="8358246" cy="785818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1472" y="1285860"/>
            <a:ext cx="8358246" cy="1214446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http://xn--80aagbidn3da3ah4b.xn--p1ai/wp-content/uploads/2019/06/1190119712354075_b.jpg"/>
          <p:cNvPicPr>
            <a:picLocks noChangeAspect="1" noChangeArrowheads="1"/>
          </p:cNvPicPr>
          <p:nvPr/>
        </p:nvPicPr>
        <p:blipFill>
          <a:blip r:embed="rId2" cstate="print"/>
          <a:srcRect t="19775" r="568" b="28955"/>
          <a:stretch>
            <a:fillRect/>
          </a:stretch>
        </p:blipFill>
        <p:spPr bwMode="auto">
          <a:xfrm flipH="1">
            <a:off x="5786414" y="5126742"/>
            <a:ext cx="3357586" cy="17312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6867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Содержание игр и упражнений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285860"/>
            <a:ext cx="8143932" cy="4525963"/>
          </a:xfrm>
        </p:spPr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ru-RU" sz="2400" dirty="0" smtClean="0"/>
              <a:t>упражнения </a:t>
            </a:r>
            <a:r>
              <a:rPr lang="ru-RU" sz="2400" dirty="0" smtClean="0"/>
              <a:t>направленные </a:t>
            </a:r>
            <a:r>
              <a:rPr lang="ru-RU" sz="2400" dirty="0" smtClean="0"/>
              <a:t>на развитие </a:t>
            </a:r>
            <a:r>
              <a:rPr lang="ru-RU" sz="2400" dirty="0" smtClean="0"/>
              <a:t>различные группы </a:t>
            </a:r>
            <a:r>
              <a:rPr lang="ru-RU" sz="2400" dirty="0" smtClean="0"/>
              <a:t>мышц, а так же </a:t>
            </a:r>
            <a:r>
              <a:rPr lang="ru-RU" sz="2400" dirty="0" smtClean="0"/>
              <a:t>упражнения, требующие </a:t>
            </a:r>
            <a:r>
              <a:rPr lang="ru-RU" sz="2400" dirty="0" smtClean="0"/>
              <a:t>высокой координации движений;</a:t>
            </a:r>
          </a:p>
          <a:p>
            <a:pPr algn="just">
              <a:buFontTx/>
              <a:buChar char="-"/>
            </a:pPr>
            <a:r>
              <a:rPr lang="ru-RU" sz="2400" dirty="0" smtClean="0"/>
              <a:t>соответствие игр и упражнений </a:t>
            </a:r>
            <a:r>
              <a:rPr lang="ru-RU" sz="2400" b="1" dirty="0" smtClean="0"/>
              <a:t>сезону года</a:t>
            </a:r>
            <a:r>
              <a:rPr lang="ru-RU" sz="2400" dirty="0" smtClean="0"/>
              <a:t>, погодным условиям;</a:t>
            </a:r>
          </a:p>
          <a:p>
            <a:pPr algn="just">
              <a:buFontTx/>
              <a:buChar char="-"/>
            </a:pPr>
            <a:r>
              <a:rPr lang="ru-RU" sz="2400" dirty="0" smtClean="0"/>
              <a:t>использование </a:t>
            </a:r>
            <a:r>
              <a:rPr lang="ru-RU" sz="2400" b="1" dirty="0" smtClean="0"/>
              <a:t>вариативных форм </a:t>
            </a:r>
            <a:r>
              <a:rPr lang="ru-RU" sz="2400" dirty="0" smtClean="0"/>
              <a:t>двигательной активности детей;</a:t>
            </a:r>
          </a:p>
          <a:p>
            <a:pPr algn="just">
              <a:buFontTx/>
              <a:buChar char="-"/>
            </a:pPr>
            <a:r>
              <a:rPr lang="ru-RU" sz="2400" dirty="0" smtClean="0"/>
              <a:t>рациональное использование оборудования и инвентаря;</a:t>
            </a:r>
          </a:p>
          <a:p>
            <a:pPr algn="just">
              <a:buFontTx/>
              <a:buChar char="-"/>
            </a:pPr>
            <a:r>
              <a:rPr lang="ru-RU" sz="2400" dirty="0" smtClean="0"/>
              <a:t>создание благоприятных условий для положительных эмоциональных и морально-волевых проявлений детей;</a:t>
            </a:r>
          </a:p>
          <a:p>
            <a:pPr algn="just">
              <a:buFontTx/>
              <a:buChar char="-"/>
            </a:pPr>
            <a:r>
              <a:rPr lang="ru-RU" sz="2400" dirty="0" smtClean="0"/>
              <a:t>активизация детской самостоятельности и стимулирование индивидуальных возможностей каждого ребёнка.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214282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1472" y="142852"/>
            <a:ext cx="524503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xn--80aagbidn3da3ah4b.xn--p1ai/wp-content/uploads/2019/06/1190119712354075_b.jpg"/>
          <p:cNvPicPr>
            <a:picLocks noChangeAspect="1" noChangeArrowheads="1"/>
          </p:cNvPicPr>
          <p:nvPr/>
        </p:nvPicPr>
        <p:blipFill>
          <a:blip r:embed="rId2" cstate="print"/>
          <a:srcRect t="19775" r="568" b="28955"/>
          <a:stretch>
            <a:fillRect/>
          </a:stretch>
        </p:blipFill>
        <p:spPr bwMode="auto">
          <a:xfrm flipH="1">
            <a:off x="5786414" y="5126742"/>
            <a:ext cx="3357586" cy="17312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6867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Подвижные игры на прогулке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214282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41" y="980729"/>
            <a:ext cx="3124326" cy="2343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01144">
            <a:off x="298023" y="3735493"/>
            <a:ext cx="3323861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4258">
            <a:off x="3924222" y="3186418"/>
            <a:ext cx="2897231" cy="2172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067" y="620688"/>
            <a:ext cx="2742104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171" y="908720"/>
            <a:ext cx="3035829" cy="22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xn--80aagbidn3da3ah4b.xn--p1ai/wp-content/uploads/2019/06/1190119712354075_b.jpg"/>
          <p:cNvPicPr>
            <a:picLocks noChangeAspect="1" noChangeArrowheads="1"/>
          </p:cNvPicPr>
          <p:nvPr/>
        </p:nvPicPr>
        <p:blipFill>
          <a:blip r:embed="rId2" cstate="print"/>
          <a:srcRect t="19775" r="568" b="28955"/>
          <a:stretch>
            <a:fillRect/>
          </a:stretch>
        </p:blipFill>
        <p:spPr bwMode="auto">
          <a:xfrm flipH="1">
            <a:off x="5786414" y="5126742"/>
            <a:ext cx="3357586" cy="17312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937"/>
            <a:ext cx="76867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Эстафеты на прогулке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252" y="548678"/>
            <a:ext cx="3043275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214282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8" name="AutoShape 4" descr="https://apf.mail.ru/cgi-bin/readmsg/IMG_20190115_105633.jpg?id=15718545051789506301%3B0%3B1&amp;x-email=kochetkova.1974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64">
            <a:off x="420580" y="631353"/>
            <a:ext cx="2468904" cy="3291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531" y="1412776"/>
            <a:ext cx="3090631" cy="2317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852936"/>
            <a:ext cx="2927058" cy="21952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02" y="4005900"/>
            <a:ext cx="4501132" cy="2678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xn--80aagbidn3da3ah4b.xn--p1ai/wp-content/uploads/2019/06/1190119712354075_b.jpg"/>
          <p:cNvPicPr>
            <a:picLocks noChangeAspect="1" noChangeArrowheads="1"/>
          </p:cNvPicPr>
          <p:nvPr/>
        </p:nvPicPr>
        <p:blipFill>
          <a:blip r:embed="rId2" cstate="print"/>
          <a:srcRect t="19775" r="568" b="28955"/>
          <a:stretch>
            <a:fillRect/>
          </a:stretch>
        </p:blipFill>
        <p:spPr bwMode="auto">
          <a:xfrm flipH="1">
            <a:off x="5786414" y="5126742"/>
            <a:ext cx="3357586" cy="17312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501090" cy="8390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Индивидуальная работа на прогулке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6530">
            <a:off x="4921709" y="3196114"/>
            <a:ext cx="1914860" cy="2230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214282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764704"/>
            <a:ext cx="385192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64704"/>
            <a:ext cx="4283968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21088"/>
            <a:ext cx="4588002" cy="2580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0536">
            <a:off x="7376717" y="3098332"/>
            <a:ext cx="1548039" cy="2064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433</Words>
  <Application>Microsoft Office PowerPoint</Application>
  <PresentationFormat>Экран (4:3)</PresentationFormat>
  <Paragraphs>64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«Развитие осознанной двигательной деятельности старших дошкольников на прогулке»</vt:lpstr>
      <vt:lpstr>Актуальность</vt:lpstr>
      <vt:lpstr>Прогулка</vt:lpstr>
      <vt:lpstr>Вариативные формы</vt:lpstr>
      <vt:lpstr>Планирование</vt:lpstr>
      <vt:lpstr>Содержание игр и упражнений</vt:lpstr>
      <vt:lpstr>Подвижные игры на прогулке</vt:lpstr>
      <vt:lpstr>Эстафеты на прогулке</vt:lpstr>
      <vt:lpstr>Индивидуальная работа на прогулке</vt:lpstr>
      <vt:lpstr>Примерный подбор игр и упражнений для проведения на прогулке летом</vt:lpstr>
      <vt:lpstr>Игры и упражнения для проведения прогулки в  весеннее - осенний период</vt:lpstr>
      <vt:lpstr>Игры и упражнения для проведения на прогулке зимой</vt:lpstr>
      <vt:lpstr>Заключение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«Двигательная активность детей на прогулке».</dc:title>
  <dc:creator>Анюта</dc:creator>
  <cp:lastModifiedBy>Анюта</cp:lastModifiedBy>
  <cp:revision>19</cp:revision>
  <dcterms:created xsi:type="dcterms:W3CDTF">2019-10-23T14:28:11Z</dcterms:created>
  <dcterms:modified xsi:type="dcterms:W3CDTF">2020-04-13T04:11:11Z</dcterms:modified>
</cp:coreProperties>
</file>